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84" r:id="rId4"/>
    <p:sldId id="285" r:id="rId5"/>
    <p:sldId id="306" r:id="rId6"/>
    <p:sldId id="303" r:id="rId7"/>
    <p:sldId id="304" r:id="rId8"/>
    <p:sldId id="296" r:id="rId9"/>
    <p:sldId id="286" r:id="rId10"/>
    <p:sldId id="290" r:id="rId11"/>
    <p:sldId id="289" r:id="rId12"/>
    <p:sldId id="291" r:id="rId13"/>
    <p:sldId id="307" r:id="rId14"/>
    <p:sldId id="305" r:id="rId15"/>
    <p:sldId id="308" r:id="rId16"/>
    <p:sldId id="309" r:id="rId17"/>
    <p:sldId id="282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4" autoAdjust="0"/>
    <p:restoredTop sz="56911" autoAdjust="0"/>
  </p:normalViewPr>
  <p:slideViewPr>
    <p:cSldViewPr>
      <p:cViewPr varScale="1">
        <p:scale>
          <a:sx n="55" d="100"/>
          <a:sy n="55" d="100"/>
        </p:scale>
        <p:origin x="12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4056B-5ECD-4EAE-8623-3EAFB3291752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6E589-00C3-485F-9CFE-713128F9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UML Class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67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Aggregation = Reference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</a:rPr>
              <a:t>TMyClass</a:t>
            </a:r>
            <a:r>
              <a:rPr lang="en-GB" sz="1200" dirty="0">
                <a:latin typeface="Consolas" panose="020B0609020204030204" pitchFamily="49" charset="0"/>
              </a:rPr>
              <a:t> = class</a:t>
            </a:r>
          </a:p>
          <a:p>
            <a:pPr marL="0" indent="0">
              <a:buNone/>
            </a:pPr>
            <a:r>
              <a:rPr lang="en-GB" sz="1200" dirty="0">
                <a:latin typeface="Consolas" panose="020B0609020204030204" pitchFamily="49" charset="0"/>
              </a:rPr>
              <a:t>  </a:t>
            </a:r>
            <a:r>
              <a:rPr lang="en-GB" sz="1200" dirty="0" err="1">
                <a:latin typeface="Consolas" panose="020B0609020204030204" pitchFamily="49" charset="0"/>
              </a:rPr>
              <a:t>FReferenced</a:t>
            </a:r>
            <a:r>
              <a:rPr lang="en-GB" sz="1200" dirty="0">
                <a:latin typeface="Consolas" panose="020B0609020204030204" pitchFamily="49" charset="0"/>
              </a:rPr>
              <a:t>: </a:t>
            </a:r>
            <a:r>
              <a:rPr lang="en-GB" sz="1200" dirty="0" err="1">
                <a:latin typeface="Consolas" panose="020B0609020204030204" pitchFamily="49" charset="0"/>
              </a:rPr>
              <a:t>TReferenced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200" dirty="0">
                <a:latin typeface="Consolas" panose="020B0609020204030204" pitchFamily="49" charset="0"/>
              </a:rPr>
              <a:t>  property Referenced </a:t>
            </a:r>
          </a:p>
          <a:p>
            <a:pPr marL="0" indent="0">
              <a:buNone/>
            </a:pPr>
            <a:r>
              <a:rPr lang="en-GB" sz="1200" dirty="0">
                <a:latin typeface="Consolas" panose="020B0609020204030204" pitchFamily="49" charset="0"/>
              </a:rPr>
              <a:t>    read </a:t>
            </a:r>
            <a:r>
              <a:rPr lang="en-GB" sz="1200" dirty="0" err="1">
                <a:latin typeface="Consolas" panose="020B0609020204030204" pitchFamily="49" charset="0"/>
              </a:rPr>
              <a:t>FReferenced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200" dirty="0">
                <a:latin typeface="Consolas" panose="020B0609020204030204" pitchFamily="49" charset="0"/>
              </a:rPr>
              <a:t>    write </a:t>
            </a:r>
            <a:r>
              <a:rPr lang="en-GB" sz="1200" dirty="0" err="1">
                <a:latin typeface="Consolas" panose="020B0609020204030204" pitchFamily="49" charset="0"/>
              </a:rPr>
              <a:t>FReferenced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200" dirty="0">
                <a:latin typeface="Consolas" panose="020B0609020204030204" pitchFamily="49" charset="0"/>
              </a:rPr>
              <a:t>end;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rgbClr val="7030A0"/>
                </a:solidFill>
                <a:latin typeface="Consolas" panose="020B0609020204030204" pitchFamily="49" charset="0"/>
              </a:rPr>
              <a:t>Note that Owned property IS writable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36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/>
              <a:t>Examples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18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Dependency</a:t>
            </a: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chemeClr val="accent1"/>
                </a:solidFill>
              </a:rPr>
              <a:t>TMyClass</a:t>
            </a:r>
            <a:r>
              <a:rPr lang="en-GB" dirty="0">
                <a:solidFill>
                  <a:schemeClr val="accent1"/>
                </a:solidFill>
              </a:rPr>
              <a:t> is dependent on </a:t>
            </a:r>
            <a:r>
              <a:rPr lang="en-GB" dirty="0" err="1">
                <a:solidFill>
                  <a:schemeClr val="accent1"/>
                </a:solidFill>
              </a:rPr>
              <a:t>TSingleton</a:t>
            </a:r>
            <a:r>
              <a:rPr lang="en-GB" dirty="0">
                <a:solidFill>
                  <a:schemeClr val="accent1"/>
                </a:solidFill>
              </a:rPr>
              <a:t>, but none of Generalization, Composition or Aggregation apply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14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Association</a:t>
            </a: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It is useful to the story to show a relationship between two classes, but no other link is appropriate.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>
                <a:solidFill>
                  <a:schemeClr val="accent1"/>
                </a:solidFill>
              </a:rPr>
              <a:t>Write a comment to explain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687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Comments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Comments are good, and should be brief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12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Multiplicity</a:t>
            </a: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Optional numbers at the end(s) of the links show how many instances can 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20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/>
              <a:t>Examples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811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Homework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Yaroslav  </a:t>
            </a:r>
            <a:r>
              <a:rPr lang="en-GB" dirty="0"/>
              <a:t>Update class diagram for the System VI Customize Page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Oleg  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Alexey  </a:t>
            </a:r>
            <a:r>
              <a:rPr lang="en-GB" dirty="0"/>
              <a:t>Update </a:t>
            </a:r>
            <a:r>
              <a:rPr lang="en-GB" dirty="0" err="1"/>
              <a:t>DBvi</a:t>
            </a:r>
            <a:r>
              <a:rPr lang="en-GB" dirty="0"/>
              <a:t> </a:t>
            </a:r>
            <a:r>
              <a:rPr lang="en-GB" dirty="0" err="1"/>
              <a:t>Prod_Other</a:t>
            </a:r>
            <a:r>
              <a:rPr lang="en-GB" dirty="0"/>
              <a:t> class diagram</a:t>
            </a:r>
          </a:p>
          <a:p>
            <a:endParaRPr lang="en-GB" b="1" dirty="0"/>
          </a:p>
          <a:p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01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i="1" dirty="0">
                <a:solidFill>
                  <a:schemeClr val="accent4"/>
                </a:solidFill>
              </a:rPr>
              <a:t>Today we follow on from Structured Programming last time with a tutorial on creating UML Class Diagrams</a:t>
            </a:r>
            <a:endParaRPr lang="en-GB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8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UML Diagrams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Class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Object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Package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Composite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Component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Deployment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Profile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Use 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Activity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State Machine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Sequence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Timing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Interaction Overview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7030A0"/>
                </a:solidFill>
              </a:rPr>
              <a:t>Prod Tech only use Class Diagrams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3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Diagrams should Tell a Story</a:t>
            </a: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1100" i="1" dirty="0"/>
          </a:p>
          <a:p>
            <a:pPr marL="0" indent="0">
              <a:buNone/>
            </a:pPr>
            <a:r>
              <a:rPr lang="en-GB" sz="1100" i="1" dirty="0"/>
              <a:t>Professional programming says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All classes must be included on at least one class diagram.</a:t>
            </a: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Select classes for a diagram which will tell a 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Class names and links technically accurate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Extra information to tell the story, but no more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49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Tool = White Star UML</a:t>
            </a:r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51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Class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Attributes = Properties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Operations =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accent1"/>
                </a:solidFill>
              </a:rPr>
              <a:t>StereoType</a:t>
            </a:r>
            <a:r>
              <a:rPr lang="en-GB" dirty="0">
                <a:solidFill>
                  <a:schemeClr val="accent1"/>
                </a:solidFill>
              </a:rPr>
              <a:t> can be used for generic ancestor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e.g. form, data record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282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Generalisation = Inheritance</a:t>
            </a:r>
            <a:br>
              <a:rPr lang="en-GB" dirty="0"/>
            </a:b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TMySubClass</a:t>
            </a:r>
            <a:r>
              <a:rPr lang="en-GB" dirty="0">
                <a:latin typeface="Consolas" panose="020B0609020204030204" pitchFamily="49" charset="0"/>
              </a:rPr>
              <a:t> = class(</a:t>
            </a:r>
            <a:r>
              <a:rPr lang="en-GB" dirty="0" err="1">
                <a:latin typeface="Consolas" panose="020B0609020204030204" pitchFamily="49" charset="0"/>
              </a:rPr>
              <a:t>TMyClass</a:t>
            </a:r>
            <a:r>
              <a:rPr lang="en-GB" dirty="0">
                <a:latin typeface="Consolas" panose="020B0609020204030204" pitchFamily="49" charset="0"/>
              </a:rPr>
              <a:t>);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accent1"/>
                </a:solidFill>
              </a:rPr>
              <a:t>Note which way the arrow 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265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Example</a:t>
            </a:r>
            <a:br>
              <a:rPr lang="en-GB" b="1" dirty="0"/>
            </a:br>
            <a:r>
              <a:rPr lang="en-GB" b="1" dirty="0"/>
              <a:t>Inheritance</a:t>
            </a:r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28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Composition = Ownership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100" dirty="0" err="1">
                <a:latin typeface="Consolas" panose="020B0609020204030204" pitchFamily="49" charset="0"/>
              </a:rPr>
              <a:t>TMyClass</a:t>
            </a:r>
            <a:r>
              <a:rPr lang="en-GB" sz="1100" dirty="0">
                <a:latin typeface="Consolas" panose="020B0609020204030204" pitchFamily="49" charset="0"/>
              </a:rPr>
              <a:t> = class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  </a:t>
            </a:r>
            <a:r>
              <a:rPr lang="en-GB" sz="1100" dirty="0" err="1">
                <a:latin typeface="Consolas" panose="020B0609020204030204" pitchFamily="49" charset="0"/>
              </a:rPr>
              <a:t>FOwned</a:t>
            </a:r>
            <a:r>
              <a:rPr lang="en-GB" sz="1100" dirty="0">
                <a:latin typeface="Consolas" panose="020B0609020204030204" pitchFamily="49" charset="0"/>
              </a:rPr>
              <a:t>: </a:t>
            </a:r>
            <a:r>
              <a:rPr lang="en-GB" sz="1100" dirty="0" err="1">
                <a:latin typeface="Consolas" panose="020B0609020204030204" pitchFamily="49" charset="0"/>
              </a:rPr>
              <a:t>TOwned</a:t>
            </a:r>
            <a:r>
              <a:rPr lang="en-GB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  constructor: 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    Create </a:t>
            </a:r>
            <a:r>
              <a:rPr lang="en-GB" sz="1100" dirty="0" err="1">
                <a:latin typeface="Consolas" panose="020B0609020204030204" pitchFamily="49" charset="0"/>
              </a:rPr>
              <a:t>FOwned</a:t>
            </a:r>
            <a:r>
              <a:rPr lang="en-GB" sz="1100" dirty="0">
                <a:latin typeface="Consolas" panose="020B0609020204030204" pitchFamily="49" charset="0"/>
              </a:rPr>
              <a:t> =</a:t>
            </a:r>
            <a:r>
              <a:rPr lang="en-GB" sz="1100" dirty="0" err="1">
                <a:latin typeface="Consolas" panose="020B0609020204030204" pitchFamily="49" charset="0"/>
              </a:rPr>
              <a:t>TOwned.Create</a:t>
            </a:r>
            <a:r>
              <a:rPr lang="en-GB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  destructor: 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    </a:t>
            </a:r>
            <a:r>
              <a:rPr lang="en-GB" sz="1100" dirty="0" err="1">
                <a:latin typeface="Consolas" panose="020B0609020204030204" pitchFamily="49" charset="0"/>
              </a:rPr>
              <a:t>FreeAndNul</a:t>
            </a:r>
            <a:r>
              <a:rPr lang="en-GB" sz="1100" dirty="0">
                <a:latin typeface="Consolas" panose="020B0609020204030204" pitchFamily="49" charset="0"/>
              </a:rPr>
              <a:t>(</a:t>
            </a:r>
            <a:r>
              <a:rPr lang="en-GB" sz="1100" dirty="0" err="1">
                <a:latin typeface="Consolas" panose="020B0609020204030204" pitchFamily="49" charset="0"/>
              </a:rPr>
              <a:t>FOwned</a:t>
            </a:r>
            <a:r>
              <a:rPr lang="en-GB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  property Owned 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    read </a:t>
            </a:r>
            <a:r>
              <a:rPr lang="en-GB" sz="1100" dirty="0" err="1">
                <a:latin typeface="Consolas" panose="020B0609020204030204" pitchFamily="49" charset="0"/>
              </a:rPr>
              <a:t>FOwned</a:t>
            </a:r>
            <a:r>
              <a:rPr lang="en-GB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100" dirty="0">
                <a:latin typeface="Consolas" panose="020B0609020204030204" pitchFamily="49" charset="0"/>
              </a:rPr>
              <a:t>end</a:t>
            </a:r>
            <a:r>
              <a:rPr lang="en-GB" sz="1100" dirty="0">
                <a:solidFill>
                  <a:schemeClr val="accent1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GB" sz="1100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100" i="1" dirty="0">
                <a:solidFill>
                  <a:srgbClr val="7030A0"/>
                </a:solidFill>
                <a:latin typeface="Consolas" panose="020B0609020204030204" pitchFamily="49" charset="0"/>
              </a:rPr>
              <a:t>Note that Owned property is not writable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E589-00C3-485F-9CFE-713128F97BC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UML Class Diagrams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32956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2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Aggregation =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TMyClass</a:t>
            </a:r>
            <a:r>
              <a:rPr lang="en-GB" sz="2400" dirty="0">
                <a:latin typeface="Consolas" panose="020B0609020204030204" pitchFamily="49" charset="0"/>
              </a:rPr>
              <a:t> = class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 err="1">
                <a:latin typeface="Consolas" panose="020B0609020204030204" pitchFamily="49" charset="0"/>
              </a:rPr>
              <a:t>FReferenced</a:t>
            </a:r>
            <a:r>
              <a:rPr lang="en-GB" sz="2400" dirty="0">
                <a:latin typeface="Consolas" panose="020B0609020204030204" pitchFamily="49" charset="0"/>
              </a:rPr>
              <a:t>: </a:t>
            </a:r>
            <a:r>
              <a:rPr lang="en-GB" sz="2400" dirty="0" err="1">
                <a:latin typeface="Consolas" panose="020B0609020204030204" pitchFamily="49" charset="0"/>
              </a:rPr>
              <a:t>TReferenced</a:t>
            </a:r>
            <a:r>
              <a:rPr lang="en-GB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property Referenced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read </a:t>
            </a:r>
            <a:r>
              <a:rPr lang="en-GB" sz="2400" dirty="0" err="1">
                <a:latin typeface="Consolas" panose="020B0609020204030204" pitchFamily="49" charset="0"/>
              </a:rPr>
              <a:t>FReferenced</a:t>
            </a:r>
            <a:r>
              <a:rPr lang="en-GB" sz="24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write </a:t>
            </a:r>
            <a:r>
              <a:rPr lang="en-GB" sz="2400" dirty="0" err="1">
                <a:latin typeface="Consolas" panose="020B0609020204030204" pitchFamily="49" charset="0"/>
              </a:rPr>
              <a:t>FReferenced</a:t>
            </a:r>
            <a:r>
              <a:rPr lang="en-GB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end;</a:t>
            </a: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E0B341-4297-4A03-8DEB-B94EE97A4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52809"/>
            <a:ext cx="2590800" cy="42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9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0"/>
          </a:xfrm>
          <a:noFill/>
          <a:ln w="635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9600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9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solidFill>
                  <a:schemeClr val="accent1"/>
                </a:solidFill>
              </a:rPr>
              <a:t>TMyClass</a:t>
            </a:r>
            <a:r>
              <a:rPr lang="en-GB" dirty="0">
                <a:solidFill>
                  <a:schemeClr val="accent1"/>
                </a:solidFill>
              </a:rPr>
              <a:t> is dependent on </a:t>
            </a:r>
            <a:r>
              <a:rPr lang="en-GB" dirty="0" err="1">
                <a:solidFill>
                  <a:schemeClr val="accent1"/>
                </a:solidFill>
              </a:rPr>
              <a:t>TSingleton</a:t>
            </a:r>
            <a:r>
              <a:rPr lang="en-GB" dirty="0">
                <a:solidFill>
                  <a:schemeClr val="accent1"/>
                </a:solidFill>
              </a:rPr>
              <a:t>, but none of Generalization, Composition or Aggregation apply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B3A8DF-23DD-402A-974A-2C2A04E87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66999"/>
            <a:ext cx="2743200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00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27772D8-534F-4FB0-98A8-C35206DAB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195" y="2895600"/>
            <a:ext cx="6647610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It is useful to the story to show a relationship between two classes, but no other link is appropriate.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accent1"/>
                </a:solidFill>
              </a:rPr>
              <a:t>Write a comment to explain</a:t>
            </a:r>
          </a:p>
        </p:txBody>
      </p:sp>
    </p:spTree>
    <p:extLst>
      <p:ext uri="{BB962C8B-B14F-4D97-AF65-F5344CB8AC3E}">
        <p14:creationId xmlns:p14="http://schemas.microsoft.com/office/powerpoint/2010/main" val="115059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Comments are good, and should be brief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1DBA9B-E67A-400C-8526-838717DB7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01" y="2590800"/>
            <a:ext cx="840359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5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Multiplicity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Optional numbers at the end(s) of the links show how many instances can exist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58766B-8B03-4229-B1FF-9577301B11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40" y="2743200"/>
            <a:ext cx="4807860" cy="409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57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0"/>
          </a:xfrm>
          <a:noFill/>
          <a:ln w="635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9600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34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0"/>
            <a:ext cx="651375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80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Yaroslav  </a:t>
            </a:r>
            <a:r>
              <a:rPr lang="en-GB" dirty="0"/>
              <a:t>Update class diagram for the System VI Customize Page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Oleg  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Alexey  </a:t>
            </a:r>
            <a:r>
              <a:rPr lang="en-GB" dirty="0"/>
              <a:t>Update </a:t>
            </a:r>
            <a:r>
              <a:rPr lang="en-GB" dirty="0" err="1"/>
              <a:t>DBvi</a:t>
            </a:r>
            <a:r>
              <a:rPr lang="en-GB" dirty="0"/>
              <a:t> </a:t>
            </a:r>
            <a:r>
              <a:rPr lang="en-GB" dirty="0" err="1"/>
              <a:t>Prod_Other</a:t>
            </a:r>
            <a:r>
              <a:rPr lang="en-GB" dirty="0"/>
              <a:t> class diagram</a:t>
            </a: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1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i="1" dirty="0">
                <a:solidFill>
                  <a:schemeClr val="accent4"/>
                </a:solidFill>
              </a:rPr>
              <a:t>Today we follow on from Structured Programming last time with a tutorial on creating UML Class Diagrams</a:t>
            </a:r>
            <a:endParaRPr lang="en-GB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6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UML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624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Class</a:t>
            </a:r>
          </a:p>
          <a:p>
            <a:r>
              <a:rPr lang="en-GB" dirty="0">
                <a:solidFill>
                  <a:schemeClr val="accent1"/>
                </a:solidFill>
              </a:rPr>
              <a:t>Object</a:t>
            </a:r>
          </a:p>
          <a:p>
            <a:r>
              <a:rPr lang="en-GB" dirty="0">
                <a:solidFill>
                  <a:schemeClr val="accent1"/>
                </a:solidFill>
              </a:rPr>
              <a:t>Package</a:t>
            </a:r>
          </a:p>
          <a:p>
            <a:r>
              <a:rPr lang="en-GB" dirty="0">
                <a:solidFill>
                  <a:schemeClr val="accent1"/>
                </a:solidFill>
              </a:rPr>
              <a:t>Composite Structure</a:t>
            </a:r>
          </a:p>
          <a:p>
            <a:r>
              <a:rPr lang="en-GB" dirty="0">
                <a:solidFill>
                  <a:schemeClr val="accent1"/>
                </a:solidFill>
              </a:rPr>
              <a:t>Component</a:t>
            </a:r>
          </a:p>
          <a:p>
            <a:r>
              <a:rPr lang="en-GB" dirty="0">
                <a:solidFill>
                  <a:schemeClr val="accent1"/>
                </a:solidFill>
              </a:rPr>
              <a:t>Deployment</a:t>
            </a:r>
          </a:p>
          <a:p>
            <a:r>
              <a:rPr lang="en-GB" dirty="0">
                <a:solidFill>
                  <a:schemeClr val="accent1"/>
                </a:solidFill>
              </a:rPr>
              <a:t>Profile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7BA51-5B5A-4B0A-BE3C-D0033824E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624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Use Case</a:t>
            </a:r>
          </a:p>
          <a:p>
            <a:r>
              <a:rPr lang="en-GB" dirty="0">
                <a:solidFill>
                  <a:schemeClr val="accent1"/>
                </a:solidFill>
              </a:rPr>
              <a:t>Activity</a:t>
            </a:r>
          </a:p>
          <a:p>
            <a:r>
              <a:rPr lang="en-GB" dirty="0">
                <a:solidFill>
                  <a:schemeClr val="accent1"/>
                </a:solidFill>
              </a:rPr>
              <a:t>State Machine</a:t>
            </a:r>
          </a:p>
          <a:p>
            <a:r>
              <a:rPr lang="en-GB" dirty="0">
                <a:solidFill>
                  <a:schemeClr val="accent1"/>
                </a:solidFill>
              </a:rPr>
              <a:t>Sequence</a:t>
            </a:r>
          </a:p>
          <a:p>
            <a:r>
              <a:rPr lang="en-GB" dirty="0">
                <a:solidFill>
                  <a:schemeClr val="accent1"/>
                </a:solidFill>
              </a:rPr>
              <a:t>Communication</a:t>
            </a:r>
          </a:p>
          <a:p>
            <a:r>
              <a:rPr lang="en-GB" dirty="0">
                <a:solidFill>
                  <a:schemeClr val="accent1"/>
                </a:solidFill>
              </a:rPr>
              <a:t>Timing</a:t>
            </a:r>
          </a:p>
          <a:p>
            <a:r>
              <a:rPr lang="en-GB" dirty="0">
                <a:solidFill>
                  <a:schemeClr val="accent1"/>
                </a:solidFill>
              </a:rPr>
              <a:t>Interaction Overview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D21ABC-E679-4AC7-BBF8-AF88C7BA444C}"/>
              </a:ext>
            </a:extLst>
          </p:cNvPr>
          <p:cNvSpPr/>
          <p:nvPr/>
        </p:nvSpPr>
        <p:spPr>
          <a:xfrm>
            <a:off x="2070507" y="5745164"/>
            <a:ext cx="5155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Prod Tech only use Class Diagrams</a:t>
            </a:r>
          </a:p>
        </p:txBody>
      </p:sp>
    </p:spTree>
    <p:extLst>
      <p:ext uri="{BB962C8B-B14F-4D97-AF65-F5344CB8AC3E}">
        <p14:creationId xmlns:p14="http://schemas.microsoft.com/office/powerpoint/2010/main" val="2452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Diagrams should Tell a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i="1" dirty="0"/>
              <a:t>Professional programming says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All classes must be included on at least one class diagram.</a:t>
            </a: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Select classes for a diagram which will tell a story</a:t>
            </a:r>
          </a:p>
          <a:p>
            <a:r>
              <a:rPr lang="en-GB" dirty="0">
                <a:solidFill>
                  <a:schemeClr val="accent1"/>
                </a:solidFill>
              </a:rPr>
              <a:t>Class names and links technically accurate</a:t>
            </a:r>
          </a:p>
          <a:p>
            <a:r>
              <a:rPr lang="en-GB" dirty="0">
                <a:solidFill>
                  <a:schemeClr val="accent1"/>
                </a:solidFill>
              </a:rPr>
              <a:t>Extra information to tell the story, but no more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20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Tool = White Star UML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4B3543-4253-4021-B223-82849FA1C7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0" y="1600200"/>
            <a:ext cx="8221850" cy="4830250"/>
          </a:xfrm>
        </p:spPr>
      </p:pic>
    </p:spTree>
    <p:extLst>
      <p:ext uri="{BB962C8B-B14F-4D97-AF65-F5344CB8AC3E}">
        <p14:creationId xmlns:p14="http://schemas.microsoft.com/office/powerpoint/2010/main" val="227442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5181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Name</a:t>
            </a:r>
          </a:p>
          <a:p>
            <a:r>
              <a:rPr lang="en-GB" dirty="0">
                <a:solidFill>
                  <a:schemeClr val="accent1"/>
                </a:solidFill>
              </a:rPr>
              <a:t>Attributes = Properties</a:t>
            </a:r>
          </a:p>
          <a:p>
            <a:r>
              <a:rPr lang="en-GB" dirty="0">
                <a:solidFill>
                  <a:schemeClr val="accent1"/>
                </a:solidFill>
              </a:rPr>
              <a:t>Operations = Methods</a:t>
            </a:r>
          </a:p>
          <a:p>
            <a:r>
              <a:rPr lang="en-GB" dirty="0" err="1">
                <a:solidFill>
                  <a:schemeClr val="accent1"/>
                </a:solidFill>
              </a:rPr>
              <a:t>StereoType</a:t>
            </a:r>
            <a:r>
              <a:rPr lang="en-GB" dirty="0">
                <a:solidFill>
                  <a:schemeClr val="accent1"/>
                </a:solidFill>
              </a:rPr>
              <a:t> can be used for generic ancestor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e.g. form, data record</a:t>
            </a: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0BFB36-6E5B-4644-B23E-4CEDFCB78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1" y="1828800"/>
            <a:ext cx="323401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8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Generalisation =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TMySubClass</a:t>
            </a:r>
            <a:r>
              <a:rPr lang="en-GB" dirty="0">
                <a:latin typeface="Consolas" panose="020B0609020204030204" pitchFamily="49" charset="0"/>
              </a:rPr>
              <a:t> = class(</a:t>
            </a:r>
            <a:r>
              <a:rPr lang="en-GB" dirty="0" err="1">
                <a:latin typeface="Consolas" panose="020B0609020204030204" pitchFamily="49" charset="0"/>
              </a:rPr>
              <a:t>TMyClass</a:t>
            </a:r>
            <a:r>
              <a:rPr lang="en-GB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accent1"/>
                </a:solidFill>
              </a:rPr>
              <a:t>Note which way the arrow is</a:t>
            </a: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9192E3-471E-4147-976E-634CDAC32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09800"/>
            <a:ext cx="2401230" cy="339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8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chemeClr val="accent4"/>
                </a:solidFill>
              </a:rPr>
              <a:t>Example</a:t>
            </a:r>
            <a:br>
              <a:rPr lang="en-GB" dirty="0"/>
            </a:br>
            <a:r>
              <a:rPr lang="en-GB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839321-DD65-4662-B21E-29E628403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5280"/>
            <a:ext cx="8229600" cy="476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9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Composition =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TMyClass</a:t>
            </a:r>
            <a:r>
              <a:rPr lang="en-GB" sz="2400" dirty="0">
                <a:latin typeface="Consolas" panose="020B0609020204030204" pitchFamily="49" charset="0"/>
              </a:rPr>
              <a:t> = class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 err="1">
                <a:latin typeface="Consolas" panose="020B0609020204030204" pitchFamily="49" charset="0"/>
              </a:rPr>
              <a:t>FOwned</a:t>
            </a:r>
            <a:r>
              <a:rPr lang="en-GB" sz="2400" dirty="0">
                <a:latin typeface="Consolas" panose="020B0609020204030204" pitchFamily="49" charset="0"/>
              </a:rPr>
              <a:t>: </a:t>
            </a:r>
            <a:r>
              <a:rPr lang="en-GB" sz="2400" dirty="0" err="1">
                <a:latin typeface="Consolas" panose="020B0609020204030204" pitchFamily="49" charset="0"/>
              </a:rPr>
              <a:t>TOwned</a:t>
            </a:r>
            <a:r>
              <a:rPr lang="en-GB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constructor: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Create </a:t>
            </a:r>
            <a:r>
              <a:rPr lang="en-GB" sz="2400" dirty="0" err="1">
                <a:latin typeface="Consolas" panose="020B0609020204030204" pitchFamily="49" charset="0"/>
              </a:rPr>
              <a:t>FOwned</a:t>
            </a:r>
            <a:r>
              <a:rPr lang="en-GB" sz="2400" dirty="0">
                <a:latin typeface="Consolas" panose="020B0609020204030204" pitchFamily="49" charset="0"/>
              </a:rPr>
              <a:t> =</a:t>
            </a:r>
            <a:r>
              <a:rPr lang="en-GB" sz="2400" dirty="0" err="1">
                <a:latin typeface="Consolas" panose="020B0609020204030204" pitchFamily="49" charset="0"/>
              </a:rPr>
              <a:t>TOwned.Create</a:t>
            </a:r>
            <a:r>
              <a:rPr lang="en-GB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destructor: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 err="1">
                <a:latin typeface="Consolas" panose="020B0609020204030204" pitchFamily="49" charset="0"/>
              </a:rPr>
              <a:t>FreeAndNul</a:t>
            </a:r>
            <a:r>
              <a:rPr lang="en-GB" sz="2400" dirty="0">
                <a:latin typeface="Consolas" panose="020B0609020204030204" pitchFamily="49" charset="0"/>
              </a:rPr>
              <a:t>(</a:t>
            </a:r>
            <a:r>
              <a:rPr lang="en-GB" sz="2400" dirty="0" err="1">
                <a:latin typeface="Consolas" panose="020B0609020204030204" pitchFamily="49" charset="0"/>
              </a:rPr>
              <a:t>FOwned</a:t>
            </a:r>
            <a:r>
              <a:rPr lang="en-GB" sz="2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property Owned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read </a:t>
            </a:r>
            <a:r>
              <a:rPr lang="en-GB" sz="2400" dirty="0" err="1">
                <a:latin typeface="Consolas" panose="020B0609020204030204" pitchFamily="49" charset="0"/>
              </a:rPr>
              <a:t>FOwned</a:t>
            </a:r>
            <a:r>
              <a:rPr lang="en-GB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end</a:t>
            </a:r>
            <a:r>
              <a:rPr lang="en-GB" sz="2400" dirty="0">
                <a:solidFill>
                  <a:schemeClr val="accent1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GB" sz="2400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accent1"/>
              </a:solidFill>
              <a:latin typeface="Consolas" panose="020B060902020403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3A5689-7EE4-42CB-9C3B-89E5FE093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350" y="1752600"/>
            <a:ext cx="275041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5192</TotalTime>
  <Words>584</Words>
  <Application>Microsoft Office PowerPoint</Application>
  <PresentationFormat>On-screen Show (4:3)</PresentationFormat>
  <Paragraphs>186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Consolas</vt:lpstr>
      <vt:lpstr>Office Theme</vt:lpstr>
      <vt:lpstr>UML Class Diagrams</vt:lpstr>
      <vt:lpstr>PowerPoint Presentation</vt:lpstr>
      <vt:lpstr>UML Diagrams</vt:lpstr>
      <vt:lpstr>Diagrams should Tell a Story</vt:lpstr>
      <vt:lpstr>Tool = White Star UML</vt:lpstr>
      <vt:lpstr>Class</vt:lpstr>
      <vt:lpstr>Generalisation = Inheritance</vt:lpstr>
      <vt:lpstr>Example Inheritance</vt:lpstr>
      <vt:lpstr>Composition = Ownership</vt:lpstr>
      <vt:lpstr>Aggregation = Reference</vt:lpstr>
      <vt:lpstr>Examples</vt:lpstr>
      <vt:lpstr>Dependency</vt:lpstr>
      <vt:lpstr>Association</vt:lpstr>
      <vt:lpstr>Comments</vt:lpstr>
      <vt:lpstr>Multiplicity</vt:lpstr>
      <vt:lpstr>Examples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Conventions</dc:title>
  <dc:creator>Simon</dc:creator>
  <cp:lastModifiedBy>Simon Hooper</cp:lastModifiedBy>
  <cp:revision>141</cp:revision>
  <dcterms:created xsi:type="dcterms:W3CDTF">2006-08-16T00:00:00Z</dcterms:created>
  <dcterms:modified xsi:type="dcterms:W3CDTF">2018-08-02T11:02:04Z</dcterms:modified>
</cp:coreProperties>
</file>